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CA6A757-479D-4FFF-815D-3DBFCB747BB8}">
          <p14:sldIdLst>
            <p14:sldId id="272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</p14:sldIdLst>
        </p14:section>
        <p14:section name="Abschnitt ohne Titel" id="{BED90C73-7E12-4208-94B6-25FF3AB0A9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3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2F15-949C-4514-B24B-C7C5A8F179F0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B233-A743-4E76-9141-EA9C6080C2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7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ra-thiele.de/" TargetMode="External"/><Relationship Id="rId2" Type="http://schemas.openxmlformats.org/officeDocument/2006/relationships/hyperlink" Target="http://www.ble.d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1B08F04-4BA7-484B-82FA-3311F18AF7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54E9C3-D9F0-E348-8AC9-E38FFBD5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80975"/>
            <a:ext cx="11836400" cy="2590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DE39BE6-CBCA-7A40-85C2-393A828DCD50}"/>
              </a:ext>
            </a:extLst>
          </p:cNvPr>
          <p:cNvSpPr txBox="1"/>
          <p:nvPr/>
        </p:nvSpPr>
        <p:spPr>
          <a:xfrm>
            <a:off x="774698" y="1581150"/>
            <a:ext cx="7092951" cy="1001607"/>
          </a:xfrm>
          <a:prstGeom prst="rect">
            <a:avLst/>
          </a:prstGeom>
          <a:noFill/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sz="4000" dirty="0">
                <a:latin typeface="Cambria" panose="02040503050406030204" pitchFamily="18" charset="0"/>
              </a:rPr>
              <a:t>Düngung – Fluch oder Segen?</a:t>
            </a:r>
          </a:p>
          <a:p>
            <a:r>
              <a:rPr lang="de-DE" dirty="0" smtClean="0"/>
              <a:t>Auszug aus Unterrichtsbaustein für </a:t>
            </a:r>
            <a:r>
              <a:rPr lang="de-DE" dirty="0"/>
              <a:t>die Jahrgangsstufen 7 bis 9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76371" y="4230112"/>
            <a:ext cx="203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Cambria" panose="02040503050406030204" pitchFamily="18" charset="0"/>
              </a:rPr>
              <a:t>Slideshow</a:t>
            </a:r>
            <a:endParaRPr lang="de-DE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942057-B54A-354D-A496-0F5A4DB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5" y="5926527"/>
            <a:ext cx="2652031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Mineraldüngung</a:t>
            </a:r>
            <a:endParaRPr lang="de-DE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942057-B54A-354D-A496-0F5A4DB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2535917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Festmist-Ausbringung</a:t>
            </a:r>
          </a:p>
        </p:txBody>
      </p:sp>
    </p:spTree>
    <p:extLst>
      <p:ext uri="{BB962C8B-B14F-4D97-AF65-F5344CB8AC3E}">
        <p14:creationId xmlns:p14="http://schemas.microsoft.com/office/powerpoint/2010/main" val="13099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942057-B54A-354D-A496-0F5A4DB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3286124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Bodennahe Gülleausbringung</a:t>
            </a:r>
          </a:p>
        </p:txBody>
      </p:sp>
    </p:spTree>
    <p:extLst>
      <p:ext uri="{BB962C8B-B14F-4D97-AF65-F5344CB8AC3E}">
        <p14:creationId xmlns:p14="http://schemas.microsoft.com/office/powerpoint/2010/main" val="25195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942057-B54A-354D-A496-0F5A4DB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2610361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D</a:t>
            </a:r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üngung </a:t>
            </a:r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auf Grünland</a:t>
            </a:r>
          </a:p>
        </p:txBody>
      </p:sp>
    </p:spTree>
    <p:extLst>
      <p:ext uri="{BB962C8B-B14F-4D97-AF65-F5344CB8AC3E}">
        <p14:creationId xmlns:p14="http://schemas.microsoft.com/office/powerpoint/2010/main" val="33098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942057-B54A-354D-A496-0F5A4DB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3716490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Erbsen als </a:t>
            </a:r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Lufts</a:t>
            </a:r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tickstoff-Sammler</a:t>
            </a:r>
            <a:endParaRPr lang="de-DE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942057-B54A-354D-A496-0F5A4DB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3116488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Cambria" panose="02040503050406030204" pitchFamily="18" charset="0"/>
              </a:rPr>
              <a:t>Phacelia</a:t>
            </a:r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 als Zwischenfrucht</a:t>
            </a:r>
          </a:p>
        </p:txBody>
      </p:sp>
    </p:spTree>
    <p:extLst>
      <p:ext uri="{BB962C8B-B14F-4D97-AF65-F5344CB8AC3E}">
        <p14:creationId xmlns:p14="http://schemas.microsoft.com/office/powerpoint/2010/main" val="10642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942057-B54A-354D-A496-0F5A4DB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2942317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Lager für Stickstoffdünger</a:t>
            </a:r>
          </a:p>
        </p:txBody>
      </p:sp>
    </p:spTree>
    <p:extLst>
      <p:ext uri="{BB962C8B-B14F-4D97-AF65-F5344CB8AC3E}">
        <p14:creationId xmlns:p14="http://schemas.microsoft.com/office/powerpoint/2010/main" val="37053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942057-B54A-354D-A496-0F5A4DB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2681060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Kaliabbau im Bergwerk</a:t>
            </a:r>
          </a:p>
        </p:txBody>
      </p:sp>
    </p:spTree>
    <p:extLst>
      <p:ext uri="{BB962C8B-B14F-4D97-AF65-F5344CB8AC3E}">
        <p14:creationId xmlns:p14="http://schemas.microsoft.com/office/powerpoint/2010/main" val="19968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09246" y="1011130"/>
            <a:ext cx="416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Cambria" panose="02040503050406030204" pitchFamily="18" charset="0"/>
              </a:rPr>
              <a:t>Bilder</a:t>
            </a:r>
          </a:p>
          <a:p>
            <a:r>
              <a:rPr lang="de-DE" sz="1200" dirty="0" smtClean="0">
                <a:latin typeface="Cambria" panose="02040503050406030204" pitchFamily="18" charset="0"/>
              </a:rPr>
              <a:t>1</a:t>
            </a:r>
            <a:r>
              <a:rPr lang="de-DE" sz="1200" dirty="0">
                <a:latin typeface="Cambria" panose="02040503050406030204" pitchFamily="18" charset="0"/>
              </a:rPr>
              <a:t>: apple/pixabay.com (Äpfel); 2: </a:t>
            </a:r>
            <a:r>
              <a:rPr lang="de-DE" sz="1200" dirty="0" err="1">
                <a:latin typeface="Cambria" panose="02040503050406030204" pitchFamily="18" charset="0"/>
              </a:rPr>
              <a:t>sweetcorn</a:t>
            </a:r>
            <a:r>
              <a:rPr lang="de-DE" sz="1200" dirty="0">
                <a:latin typeface="Cambria" panose="02040503050406030204" pitchFamily="18" charset="0"/>
              </a:rPr>
              <a:t>/</a:t>
            </a:r>
          </a:p>
          <a:p>
            <a:r>
              <a:rPr lang="de-DE" sz="1200" dirty="0">
                <a:latin typeface="Cambria" panose="02040503050406030204" pitchFamily="18" charset="0"/>
              </a:rPr>
              <a:t>pixabay.com; 3, 6, 15: landpixel.eu; 4, 5, 7, 9, 10, 13:</a:t>
            </a:r>
          </a:p>
          <a:p>
            <a:r>
              <a:rPr lang="de-DE" sz="1200" dirty="0">
                <a:latin typeface="Cambria" panose="02040503050406030204" pitchFamily="18" charset="0"/>
              </a:rPr>
              <a:t>agrarfoto.com; 8: </a:t>
            </a:r>
            <a:r>
              <a:rPr lang="de-DE" sz="1200" dirty="0" err="1">
                <a:latin typeface="Cambria" panose="02040503050406030204" pitchFamily="18" charset="0"/>
              </a:rPr>
              <a:t>barrenquigley</a:t>
            </a:r>
            <a:r>
              <a:rPr lang="de-DE" sz="1200" dirty="0">
                <a:latin typeface="Cambria" panose="02040503050406030204" pitchFamily="18" charset="0"/>
              </a:rPr>
              <a:t>/pixabay.com; 11: </a:t>
            </a:r>
            <a:r>
              <a:rPr lang="de-DE" sz="1200" dirty="0" err="1">
                <a:latin typeface="Cambria" panose="02040503050406030204" pitchFamily="18" charset="0"/>
              </a:rPr>
              <a:t>nutrientmanagement</a:t>
            </a:r>
            <a:r>
              <a:rPr lang="de-DE" sz="1200" dirty="0">
                <a:latin typeface="Cambria" panose="02040503050406030204" pitchFamily="18" charset="0"/>
              </a:rPr>
              <a:t>/</a:t>
            </a:r>
          </a:p>
          <a:p>
            <a:r>
              <a:rPr lang="de-DE" sz="1200" dirty="0">
                <a:latin typeface="Cambria" panose="02040503050406030204" pitchFamily="18" charset="0"/>
              </a:rPr>
              <a:t>pixabay.com; 12: </a:t>
            </a:r>
            <a:r>
              <a:rPr lang="de-DE" sz="1200" dirty="0" err="1">
                <a:latin typeface="Cambria" panose="02040503050406030204" pitchFamily="18" charset="0"/>
              </a:rPr>
              <a:t>mountainside</a:t>
            </a:r>
            <a:r>
              <a:rPr lang="de-DE" sz="1200" dirty="0">
                <a:latin typeface="Cambria" panose="02040503050406030204" pitchFamily="18" charset="0"/>
              </a:rPr>
              <a:t>/pixabay.com;</a:t>
            </a:r>
          </a:p>
          <a:p>
            <a:r>
              <a:rPr lang="de-DE" sz="1200" dirty="0">
                <a:latin typeface="Cambria" panose="02040503050406030204" pitchFamily="18" charset="0"/>
              </a:rPr>
              <a:t>14: </a:t>
            </a:r>
            <a:r>
              <a:rPr lang="de-DE" sz="1200" dirty="0" err="1">
                <a:latin typeface="Cambria" panose="02040503050406030204" pitchFamily="18" charset="0"/>
              </a:rPr>
              <a:t>transy</a:t>
            </a:r>
            <a:r>
              <a:rPr lang="de-DE" sz="1200" dirty="0">
                <a:latin typeface="Cambria" panose="02040503050406030204" pitchFamily="18" charset="0"/>
              </a:rPr>
              <a:t>/pixabay.com; 16: Volker Straub/K+S Kali GmbH</a:t>
            </a:r>
          </a:p>
          <a:p>
            <a:endParaRPr lang="de-DE" sz="1200" dirty="0" smtClean="0">
              <a:latin typeface="Cambria" panose="02040503050406030204" pitchFamily="18" charset="0"/>
            </a:endParaRPr>
          </a:p>
          <a:p>
            <a:r>
              <a:rPr lang="de-DE" sz="1200" dirty="0" smtClean="0">
                <a:latin typeface="Cambria" panose="02040503050406030204" pitchFamily="18" charset="0"/>
              </a:rPr>
              <a:t>Nachdruck </a:t>
            </a:r>
            <a:r>
              <a:rPr lang="de-DE" sz="1200" dirty="0">
                <a:latin typeface="Cambria" panose="02040503050406030204" pitchFamily="18" charset="0"/>
              </a:rPr>
              <a:t>oder Vervielfältigung – auch auszugsweise –</a:t>
            </a:r>
          </a:p>
          <a:p>
            <a:r>
              <a:rPr lang="de-DE" sz="1200" dirty="0">
                <a:latin typeface="Cambria" panose="02040503050406030204" pitchFamily="18" charset="0"/>
              </a:rPr>
              <a:t>sowie Weitergabe mit Zusätzen, Aufdrucken oder </a:t>
            </a:r>
            <a:r>
              <a:rPr lang="de-DE" sz="1200" dirty="0" err="1">
                <a:latin typeface="Cambria" panose="02040503050406030204" pitchFamily="18" charset="0"/>
              </a:rPr>
              <a:t>Auilebern</a:t>
            </a:r>
            <a:endParaRPr lang="de-DE" sz="1200" dirty="0">
              <a:latin typeface="Cambria" panose="02040503050406030204" pitchFamily="18" charset="0"/>
            </a:endParaRPr>
          </a:p>
          <a:p>
            <a:r>
              <a:rPr lang="de-DE" sz="1200" dirty="0">
                <a:latin typeface="Cambria" panose="02040503050406030204" pitchFamily="18" charset="0"/>
              </a:rPr>
              <a:t>nur mit Zustimmung der BLE gestattet</a:t>
            </a:r>
            <a:r>
              <a:rPr lang="de-DE" sz="1200" dirty="0" smtClean="0">
                <a:latin typeface="Cambria" panose="02040503050406030204" pitchFamily="18" charset="0"/>
              </a:rPr>
              <a:t>.</a:t>
            </a:r>
          </a:p>
          <a:p>
            <a:endParaRPr lang="de-DE" sz="1200" dirty="0">
              <a:latin typeface="Cambria" panose="02040503050406030204" pitchFamily="18" charset="0"/>
            </a:endParaRPr>
          </a:p>
          <a:p>
            <a:r>
              <a:rPr lang="de-DE" sz="1200" dirty="0">
                <a:latin typeface="Cambria" panose="02040503050406030204" pitchFamily="18" charset="0"/>
              </a:rPr>
              <a:t>Die Nutzungsrechte an den Inhalten der PDF®- und Word®-</a:t>
            </a:r>
          </a:p>
          <a:p>
            <a:r>
              <a:rPr lang="de-DE" sz="1200" dirty="0">
                <a:latin typeface="Cambria" panose="02040503050406030204" pitchFamily="18" charset="0"/>
              </a:rPr>
              <a:t>Dokumente liegen bei der Bundesanstalt für Landwirtschaft</a:t>
            </a:r>
          </a:p>
          <a:p>
            <a:r>
              <a:rPr lang="de-DE" sz="1200" dirty="0">
                <a:latin typeface="Cambria" panose="02040503050406030204" pitchFamily="18" charset="0"/>
              </a:rPr>
              <a:t>und Ernährung (BLE). Die Bearbeitung, Umgestaltung oder</a:t>
            </a:r>
          </a:p>
          <a:p>
            <a:r>
              <a:rPr lang="de-DE" sz="1200" dirty="0">
                <a:latin typeface="Cambria" panose="02040503050406030204" pitchFamily="18" charset="0"/>
              </a:rPr>
              <a:t>Änderung des Werkes für die eigene Unterrichtsgestaltung</a:t>
            </a:r>
          </a:p>
          <a:p>
            <a:r>
              <a:rPr lang="de-DE" sz="1200" dirty="0">
                <a:latin typeface="Cambria" panose="02040503050406030204" pitchFamily="18" charset="0"/>
              </a:rPr>
              <a:t>sind möglich, soweit sie nicht die berechtigten geistigen oder</a:t>
            </a:r>
          </a:p>
          <a:p>
            <a:r>
              <a:rPr lang="de-DE" sz="1200" dirty="0">
                <a:latin typeface="Cambria" panose="02040503050406030204" pitchFamily="18" charset="0"/>
              </a:rPr>
              <a:t>persönlichen Interessen des Autors/der Autorin am Werk</a:t>
            </a:r>
          </a:p>
          <a:p>
            <a:r>
              <a:rPr lang="de-DE" sz="1200" dirty="0">
                <a:latin typeface="Cambria" panose="02040503050406030204" pitchFamily="18" charset="0"/>
              </a:rPr>
              <a:t>gefährden und eine grobe Entstellung des Werkes darstellen.</a:t>
            </a:r>
          </a:p>
          <a:p>
            <a:r>
              <a:rPr lang="de-DE" sz="1200" dirty="0">
                <a:latin typeface="Cambria" panose="02040503050406030204" pitchFamily="18" charset="0"/>
              </a:rPr>
              <a:t>Die Weitergabe der PDF®- und Word®-Dokumente im</a:t>
            </a:r>
          </a:p>
          <a:p>
            <a:r>
              <a:rPr lang="de-DE" sz="1200" dirty="0">
                <a:latin typeface="Cambria" panose="02040503050406030204" pitchFamily="18" charset="0"/>
              </a:rPr>
              <a:t>Rahmen des eigenen Unterrichts sowie die Verwendung</a:t>
            </a:r>
          </a:p>
          <a:p>
            <a:r>
              <a:rPr lang="de-DE" sz="1200" dirty="0">
                <a:latin typeface="Cambria" panose="02040503050406030204" pitchFamily="18" charset="0"/>
              </a:rPr>
              <a:t>auf Lernplattformen wie </a:t>
            </a:r>
            <a:r>
              <a:rPr lang="de-DE" sz="1200" dirty="0" err="1">
                <a:latin typeface="Cambria" panose="02040503050406030204" pitchFamily="18" charset="0"/>
              </a:rPr>
              <a:t>Moodle</a:t>
            </a:r>
            <a:r>
              <a:rPr lang="de-DE" sz="1200" dirty="0">
                <a:latin typeface="Cambria" panose="02040503050406030204" pitchFamily="18" charset="0"/>
              </a:rPr>
              <a:t>® sind zulässig. Eine</a:t>
            </a:r>
          </a:p>
          <a:p>
            <a:r>
              <a:rPr lang="de-DE" sz="1200" dirty="0">
                <a:latin typeface="Cambria" panose="02040503050406030204" pitchFamily="18" charset="0"/>
              </a:rPr>
              <a:t>Haftung der BLE für die Bearbeitungen ist ausgeschlossen.</a:t>
            </a:r>
          </a:p>
          <a:p>
            <a:r>
              <a:rPr lang="de-DE" sz="1200" dirty="0">
                <a:latin typeface="Cambria" panose="02040503050406030204" pitchFamily="18" charset="0"/>
              </a:rPr>
              <a:t>Unabhängig davon sind die geltenden Regeln für das Zitieren</a:t>
            </a:r>
          </a:p>
          <a:p>
            <a:r>
              <a:rPr lang="de-DE" sz="1200" dirty="0">
                <a:latin typeface="Cambria" panose="02040503050406030204" pitchFamily="18" charset="0"/>
              </a:rPr>
              <a:t>oder Kopieren von Inhalten zu beachten</a:t>
            </a:r>
            <a:r>
              <a:rPr lang="de-DE" sz="1200" dirty="0" smtClean="0">
                <a:latin typeface="Cambria" panose="02040503050406030204" pitchFamily="18" charset="0"/>
              </a:rPr>
              <a:t>.</a:t>
            </a:r>
          </a:p>
          <a:p>
            <a:endParaRPr lang="de-DE" sz="1200" dirty="0">
              <a:latin typeface="Cambria" panose="02040503050406030204" pitchFamily="18" charset="0"/>
            </a:endParaRPr>
          </a:p>
          <a:p>
            <a:r>
              <a:rPr lang="de-DE" sz="1200" dirty="0">
                <a:latin typeface="Cambria" panose="02040503050406030204" pitchFamily="18" charset="0"/>
              </a:rPr>
              <a:t>© BLE </a:t>
            </a:r>
            <a:r>
              <a:rPr lang="de-DE" sz="1200" dirty="0" smtClean="0">
                <a:latin typeface="Cambria" panose="02040503050406030204" pitchFamily="18" charset="0"/>
              </a:rPr>
              <a:t>2020</a:t>
            </a:r>
            <a:endParaRPr lang="de-DE" sz="1200" dirty="0">
              <a:latin typeface="Cambria" panose="020405030504060302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62175" y="1011130"/>
            <a:ext cx="43833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mbria" panose="02040503050406030204" pitchFamily="18" charset="0"/>
              </a:rPr>
              <a:t>Impressum</a:t>
            </a:r>
          </a:p>
          <a:p>
            <a:endParaRPr lang="de-DE" sz="1200" dirty="0" smtClean="0">
              <a:latin typeface="Cambria" panose="02040503050406030204" pitchFamily="18" charset="0"/>
            </a:endParaRPr>
          </a:p>
          <a:p>
            <a:r>
              <a:rPr lang="de-DE" sz="1200" dirty="0" smtClean="0">
                <a:latin typeface="Cambria" panose="02040503050406030204" pitchFamily="18" charset="0"/>
              </a:rPr>
              <a:t>Auszug aus BZL-Unterrichtsbaustein </a:t>
            </a:r>
            <a:r>
              <a:rPr lang="de-DE" sz="1200" dirty="0" smtClean="0">
                <a:latin typeface="Cambria" panose="02040503050406030204" pitchFamily="18" charset="0"/>
              </a:rPr>
              <a:t>0037/2020</a:t>
            </a:r>
            <a:endParaRPr lang="de-DE" sz="1200" dirty="0" smtClean="0">
              <a:latin typeface="Cambria" panose="02040503050406030204" pitchFamily="18" charset="0"/>
            </a:endParaRPr>
          </a:p>
          <a:p>
            <a:endParaRPr lang="de-DE" sz="1200" dirty="0">
              <a:latin typeface="Cambria" panose="02040503050406030204" pitchFamily="18" charset="0"/>
            </a:endParaRPr>
          </a:p>
          <a:p>
            <a:r>
              <a:rPr lang="de-DE" sz="1200" dirty="0" smtClean="0">
                <a:latin typeface="Cambria" panose="02040503050406030204" pitchFamily="18" charset="0"/>
              </a:rPr>
              <a:t>Präsident</a:t>
            </a:r>
            <a:r>
              <a:rPr lang="de-DE" sz="1200" dirty="0">
                <a:latin typeface="Cambria" panose="02040503050406030204" pitchFamily="18" charset="0"/>
              </a:rPr>
              <a:t>: Dr. Hanns-Christoph Eiden</a:t>
            </a:r>
          </a:p>
          <a:p>
            <a:r>
              <a:rPr lang="de-DE" sz="1200" dirty="0">
                <a:latin typeface="Cambria" panose="02040503050406030204" pitchFamily="18" charset="0"/>
              </a:rPr>
              <a:t>Deichmanns Aue 29</a:t>
            </a:r>
          </a:p>
          <a:p>
            <a:r>
              <a:rPr lang="de-DE" sz="1200" dirty="0">
                <a:latin typeface="Cambria" panose="02040503050406030204" pitchFamily="18" charset="0"/>
              </a:rPr>
              <a:t>53179 Bonn</a:t>
            </a:r>
          </a:p>
          <a:p>
            <a:r>
              <a:rPr lang="de-DE" sz="1200" dirty="0">
                <a:latin typeface="Cambria" panose="02040503050406030204" pitchFamily="18" charset="0"/>
              </a:rPr>
              <a:t>Telefon: +49 (0)228 6845-0</a:t>
            </a:r>
          </a:p>
          <a:p>
            <a:r>
              <a:rPr lang="de-DE" sz="1200" dirty="0">
                <a:latin typeface="Cambria" panose="02040503050406030204" pitchFamily="18" charset="0"/>
              </a:rPr>
              <a:t>Internet: </a:t>
            </a:r>
            <a:r>
              <a:rPr lang="de-DE" sz="1200" dirty="0" smtClean="0">
                <a:latin typeface="Cambria" panose="02040503050406030204" pitchFamily="18" charset="0"/>
                <a:hlinkClick r:id="rId2"/>
              </a:rPr>
              <a:t>www.ble.de</a:t>
            </a:r>
            <a:endParaRPr lang="de-DE" sz="1200" dirty="0" smtClean="0">
              <a:latin typeface="Cambria" panose="02040503050406030204" pitchFamily="18" charset="0"/>
            </a:endParaRPr>
          </a:p>
          <a:p>
            <a:endParaRPr lang="de-DE" sz="1200" dirty="0">
              <a:latin typeface="Cambria" panose="02040503050406030204" pitchFamily="18" charset="0"/>
            </a:endParaRPr>
          </a:p>
          <a:p>
            <a:r>
              <a:rPr lang="de-DE" sz="1200" b="1" dirty="0" smtClean="0">
                <a:latin typeface="Cambria" panose="02040503050406030204" pitchFamily="18" charset="0"/>
              </a:rPr>
              <a:t>Autorenschaft</a:t>
            </a:r>
          </a:p>
          <a:p>
            <a:r>
              <a:rPr lang="de-DE" sz="1200" dirty="0" smtClean="0">
                <a:latin typeface="Cambria" panose="02040503050406030204" pitchFamily="18" charset="0"/>
              </a:rPr>
              <a:t>Konzept, didaktische Einordnung und Arbeitsblätter:</a:t>
            </a:r>
          </a:p>
          <a:p>
            <a:r>
              <a:rPr lang="de-DE" sz="1200" dirty="0" smtClean="0">
                <a:latin typeface="Cambria" panose="02040503050406030204" pitchFamily="18" charset="0"/>
              </a:rPr>
              <a:t>Sandra Thiele, </a:t>
            </a:r>
            <a:r>
              <a:rPr lang="de-DE" sz="1200" dirty="0" smtClean="0">
                <a:latin typeface="Cambria" panose="02040503050406030204" pitchFamily="18" charset="0"/>
                <a:hlinkClick r:id="rId3"/>
              </a:rPr>
              <a:t>www.sandra-thiele.de</a:t>
            </a:r>
            <a:endParaRPr lang="de-DE" sz="1200" dirty="0" smtClean="0">
              <a:latin typeface="Cambria" panose="02040503050406030204" pitchFamily="18" charset="0"/>
            </a:endParaRPr>
          </a:p>
          <a:p>
            <a:endParaRPr lang="de-DE" sz="1200" dirty="0">
              <a:latin typeface="Cambria" panose="02040503050406030204" pitchFamily="18" charset="0"/>
            </a:endParaRPr>
          </a:p>
          <a:p>
            <a:r>
              <a:rPr lang="de-DE" sz="1200" b="1" dirty="0" smtClean="0">
                <a:latin typeface="Cambria" panose="02040503050406030204" pitchFamily="18" charset="0"/>
              </a:rPr>
              <a:t>Redaktion</a:t>
            </a:r>
          </a:p>
          <a:p>
            <a:r>
              <a:rPr lang="de-DE" sz="1200" dirty="0" smtClean="0">
                <a:latin typeface="Cambria" panose="02040503050406030204" pitchFamily="18" charset="0"/>
              </a:rPr>
              <a:t>Martin Heil, BZL</a:t>
            </a:r>
          </a:p>
          <a:p>
            <a:r>
              <a:rPr lang="de-DE" sz="1200" dirty="0" smtClean="0">
                <a:latin typeface="Cambria" panose="02040503050406030204" pitchFamily="18" charset="0"/>
              </a:rPr>
              <a:t>Sandra Thiele, </a:t>
            </a:r>
            <a:r>
              <a:rPr lang="de-DE" sz="1200" dirty="0" smtClean="0">
                <a:latin typeface="Cambria" panose="02040503050406030204" pitchFamily="18" charset="0"/>
                <a:hlinkClick r:id="rId3"/>
              </a:rPr>
              <a:t>www.sandra-thiele.de</a:t>
            </a:r>
            <a:endParaRPr lang="de-DE" sz="1200" dirty="0" smtClean="0">
              <a:latin typeface="Cambria" panose="02040503050406030204" pitchFamily="18" charset="0"/>
            </a:endParaRPr>
          </a:p>
          <a:p>
            <a:endParaRPr lang="de-DE" sz="1200" dirty="0">
              <a:latin typeface="Cambria" panose="02040503050406030204" pitchFamily="18" charset="0"/>
            </a:endParaRPr>
          </a:p>
          <a:p>
            <a:r>
              <a:rPr lang="de-DE" sz="1200" b="1" dirty="0" smtClean="0">
                <a:latin typeface="Cambria" panose="02040503050406030204" pitchFamily="18" charset="0"/>
              </a:rPr>
              <a:t>Bilder</a:t>
            </a:r>
          </a:p>
          <a:p>
            <a:r>
              <a:rPr lang="de-DE" sz="1200" dirty="0" smtClean="0">
                <a:latin typeface="Cambria" panose="02040503050406030204" pitchFamily="18" charset="0"/>
              </a:rPr>
              <a:t>1: apple/pixabay.com </a:t>
            </a:r>
            <a:r>
              <a:rPr lang="de-DE" sz="1200" dirty="0">
                <a:latin typeface="Cambria" panose="02040503050406030204" pitchFamily="18" charset="0"/>
              </a:rPr>
              <a:t>(Äpfel); 2: </a:t>
            </a:r>
            <a:r>
              <a:rPr lang="de-DE" sz="1200" dirty="0" err="1">
                <a:latin typeface="Cambria" panose="02040503050406030204" pitchFamily="18" charset="0"/>
              </a:rPr>
              <a:t>sweetcorn</a:t>
            </a:r>
            <a:r>
              <a:rPr lang="de-DE" sz="1200" dirty="0">
                <a:latin typeface="Cambria" panose="02040503050406030204" pitchFamily="18" charset="0"/>
              </a:rPr>
              <a:t>/</a:t>
            </a:r>
          </a:p>
          <a:p>
            <a:r>
              <a:rPr lang="de-DE" sz="1200" dirty="0">
                <a:latin typeface="Cambria" panose="02040503050406030204" pitchFamily="18" charset="0"/>
              </a:rPr>
              <a:t>pixabay.com; 3, 6, 15: landpixel.eu; 4, 5, 7, 9, 10, 13:</a:t>
            </a:r>
          </a:p>
          <a:p>
            <a:r>
              <a:rPr lang="de-DE" sz="1200" dirty="0">
                <a:latin typeface="Cambria" panose="02040503050406030204" pitchFamily="18" charset="0"/>
              </a:rPr>
              <a:t>agrarfoto.com; 8: </a:t>
            </a:r>
            <a:r>
              <a:rPr lang="de-DE" sz="1200" dirty="0" err="1">
                <a:latin typeface="Cambria" panose="02040503050406030204" pitchFamily="18" charset="0"/>
              </a:rPr>
              <a:t>barrenquigley</a:t>
            </a:r>
            <a:r>
              <a:rPr lang="de-DE" sz="1200" dirty="0">
                <a:latin typeface="Cambria" panose="02040503050406030204" pitchFamily="18" charset="0"/>
              </a:rPr>
              <a:t>/pixabay.com; 11: </a:t>
            </a:r>
            <a:r>
              <a:rPr lang="de-DE" sz="1200" dirty="0" err="1" smtClean="0">
                <a:latin typeface="Cambria" panose="02040503050406030204" pitchFamily="18" charset="0"/>
              </a:rPr>
              <a:t>nutrientmanagement</a:t>
            </a:r>
            <a:r>
              <a:rPr lang="de-DE" sz="1200" dirty="0" smtClean="0">
                <a:latin typeface="Cambria" panose="02040503050406030204" pitchFamily="18" charset="0"/>
              </a:rPr>
              <a:t>/pixabay.com</a:t>
            </a:r>
            <a:r>
              <a:rPr lang="de-DE" sz="1200" dirty="0">
                <a:latin typeface="Cambria" panose="02040503050406030204" pitchFamily="18" charset="0"/>
              </a:rPr>
              <a:t>; 12: </a:t>
            </a:r>
            <a:r>
              <a:rPr lang="de-DE" sz="1200" dirty="0" err="1">
                <a:latin typeface="Cambria" panose="02040503050406030204" pitchFamily="18" charset="0"/>
              </a:rPr>
              <a:t>mountainside</a:t>
            </a:r>
            <a:r>
              <a:rPr lang="de-DE" sz="1200" dirty="0">
                <a:latin typeface="Cambria" panose="02040503050406030204" pitchFamily="18" charset="0"/>
              </a:rPr>
              <a:t>/pixabay.com;</a:t>
            </a:r>
          </a:p>
          <a:p>
            <a:r>
              <a:rPr lang="de-DE" sz="1200" dirty="0">
                <a:latin typeface="Cambria" panose="02040503050406030204" pitchFamily="18" charset="0"/>
              </a:rPr>
              <a:t>14: </a:t>
            </a:r>
            <a:r>
              <a:rPr lang="de-DE" sz="1200" dirty="0" err="1">
                <a:latin typeface="Cambria" panose="02040503050406030204" pitchFamily="18" charset="0"/>
              </a:rPr>
              <a:t>transy</a:t>
            </a:r>
            <a:r>
              <a:rPr lang="de-DE" sz="1200" dirty="0">
                <a:latin typeface="Cambria" panose="02040503050406030204" pitchFamily="18" charset="0"/>
              </a:rPr>
              <a:t>/pixabay.com; 16: Volker Straub/K+S Kali GmbH</a:t>
            </a:r>
          </a:p>
        </p:txBody>
      </p:sp>
    </p:spTree>
    <p:extLst>
      <p:ext uri="{BB962C8B-B14F-4D97-AF65-F5344CB8AC3E}">
        <p14:creationId xmlns:p14="http://schemas.microsoft.com/office/powerpoint/2010/main" val="4113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B48EFE-5239-9B46-8238-AD62219B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3" y="5926527"/>
            <a:ext cx="2802093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Ertragreicher Apfelanbau</a:t>
            </a:r>
            <a:endParaRPr lang="de-DE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B48EFE-5239-9B46-8238-AD62219B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4" y="5926527"/>
            <a:ext cx="2580866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Gesunder Futtermais</a:t>
            </a:r>
            <a:endParaRPr lang="de-DE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B48EFE-5239-9B46-8238-AD62219B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4" y="5926527"/>
            <a:ext cx="2492375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Gesetzliche Vorgaben</a:t>
            </a:r>
          </a:p>
        </p:txBody>
      </p:sp>
    </p:spTree>
    <p:extLst>
      <p:ext uri="{BB962C8B-B14F-4D97-AF65-F5344CB8AC3E}">
        <p14:creationId xmlns:p14="http://schemas.microsoft.com/office/powerpoint/2010/main" val="28604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B48EFE-5239-9B46-8238-AD62219B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5" y="5926527"/>
            <a:ext cx="1621518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Bodenprobe</a:t>
            </a:r>
          </a:p>
        </p:txBody>
      </p:sp>
    </p:spTree>
    <p:extLst>
      <p:ext uri="{BB962C8B-B14F-4D97-AF65-F5344CB8AC3E}">
        <p14:creationId xmlns:p14="http://schemas.microsoft.com/office/powerpoint/2010/main" val="10199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B48EFE-5239-9B46-8238-AD62219B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5" y="5926527"/>
            <a:ext cx="2303689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Geschützte Flächen</a:t>
            </a:r>
            <a:endParaRPr lang="de-DE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B48EFE-5239-9B46-8238-AD62219B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5" y="5926527"/>
            <a:ext cx="3537404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Getreidefelder</a:t>
            </a:r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Cambria" panose="02040503050406030204" pitchFamily="18" charset="0"/>
              </a:rPr>
              <a:t>mit Fahrgassen</a:t>
            </a:r>
            <a:endParaRPr lang="de-DE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B48EFE-5239-9B46-8238-AD62219B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1998888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mbria" panose="02040503050406030204" pitchFamily="18" charset="0"/>
              </a:rPr>
              <a:t>Getreidewurzeln</a:t>
            </a:r>
          </a:p>
        </p:txBody>
      </p:sp>
    </p:spTree>
    <p:extLst>
      <p:ext uri="{BB962C8B-B14F-4D97-AF65-F5344CB8AC3E}">
        <p14:creationId xmlns:p14="http://schemas.microsoft.com/office/powerpoint/2010/main" val="15752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B48EFE-5239-9B46-8238-AD62219B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590C945-A4B0-A64F-A0E5-602E56352227}"/>
              </a:ext>
            </a:extLst>
          </p:cNvPr>
          <p:cNvSpPr txBox="1"/>
          <p:nvPr/>
        </p:nvSpPr>
        <p:spPr>
          <a:xfrm>
            <a:off x="273050" y="255283"/>
            <a:ext cx="314325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3DF4B2-EFF5-0D41-8FC2-44519C168C7E}"/>
              </a:ext>
            </a:extLst>
          </p:cNvPr>
          <p:cNvSpPr txBox="1"/>
          <p:nvPr/>
        </p:nvSpPr>
        <p:spPr>
          <a:xfrm>
            <a:off x="704850" y="255283"/>
            <a:ext cx="28321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Düngung – Fluch oder Segen?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0B751D-6BC6-4A43-B601-E28BEED5C2F0}"/>
              </a:ext>
            </a:extLst>
          </p:cNvPr>
          <p:cNvSpPr txBox="1"/>
          <p:nvPr/>
        </p:nvSpPr>
        <p:spPr>
          <a:xfrm>
            <a:off x="250826" y="5926527"/>
            <a:ext cx="1157059" cy="386054"/>
          </a:xfrm>
          <a:prstGeom prst="rect">
            <a:avLst/>
          </a:prstGeom>
          <a:solidFill>
            <a:srgbClr val="95C03D"/>
          </a:solidFill>
        </p:spPr>
        <p:txBody>
          <a:bodyPr wrap="square" lIns="180000" tIns="54000" rIns="0" bIns="54000" rtlCol="0" anchor="ctr" anchorCtr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Cambria" panose="02040503050406030204" pitchFamily="18" charset="0"/>
              </a:rPr>
              <a:t>Kalkung</a:t>
            </a:r>
            <a:endParaRPr lang="de-DE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Breitbild</PresentationFormat>
  <Paragraphs>102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Bundesanstalt für Landwirtschaft und Ernährung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Schmitt, Nicolas</dc:creator>
  <cp:lastModifiedBy>Heil, Martin</cp:lastModifiedBy>
  <cp:revision>29</cp:revision>
  <dcterms:created xsi:type="dcterms:W3CDTF">2019-05-15T11:06:14Z</dcterms:created>
  <dcterms:modified xsi:type="dcterms:W3CDTF">2019-10-28T12:02:53Z</dcterms:modified>
</cp:coreProperties>
</file>